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783763" cy="7315200"/>
  <p:notesSz cx="6950075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494" y="60"/>
      </p:cViewPr>
      <p:guideLst>
        <p:guide orient="horz" pos="2304"/>
        <p:guide pos="30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2375" y="1196975"/>
            <a:ext cx="7339013" cy="254635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2375" y="3841750"/>
            <a:ext cx="7339013" cy="176688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EE750-3A99-4140-BA23-65798CF3E4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6038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481809-47E3-479C-9D63-4B1E3A64FC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475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94538" y="293688"/>
            <a:ext cx="2200275" cy="62404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8950" y="293688"/>
            <a:ext cx="6453188" cy="62404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F2914-47C7-4FC2-BD11-02B1EFB910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5478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3D365-C12B-4FC7-8328-80F24D84BE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1537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750" y="1824038"/>
            <a:ext cx="8439150" cy="30432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750" y="4895850"/>
            <a:ext cx="8439150" cy="16002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40336B-B4CB-454C-800E-B1270C77FC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0277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8950" y="1706563"/>
            <a:ext cx="4325938" cy="48275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288" y="1706563"/>
            <a:ext cx="4327525" cy="48275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266D1-87B2-410E-B01B-EC8B74BA0E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860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4688" y="388938"/>
            <a:ext cx="8437562" cy="14144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4688" y="1793875"/>
            <a:ext cx="4138612" cy="8778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4688" y="2671763"/>
            <a:ext cx="4138612" cy="39306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53000" y="1793875"/>
            <a:ext cx="4159250" cy="8778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3000" y="2671763"/>
            <a:ext cx="4159250" cy="39306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F7FDC-4B40-48E5-83C2-994273DCF4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8179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12924A-BBFA-4E9D-9027-DBDF2002C3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116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1F3F8D-FD1F-4D6F-8F9B-397A1753AF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5020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4688" y="487363"/>
            <a:ext cx="3154362" cy="17065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0" y="1052513"/>
            <a:ext cx="4953000" cy="51990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4688" y="2193925"/>
            <a:ext cx="3154362" cy="4065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A4A7F-68F2-4DE5-9D25-05078957BE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5299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4688" y="487363"/>
            <a:ext cx="3154362" cy="17065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59250" y="1052513"/>
            <a:ext cx="4953000" cy="51990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4688" y="2193925"/>
            <a:ext cx="3154362" cy="4065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A6740C-FE11-41E7-87FD-36B8E1879E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3702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88950" y="293688"/>
            <a:ext cx="8805863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704" tIns="48852" rIns="97704" bIns="4885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8950" y="1706563"/>
            <a:ext cx="8805863" cy="482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704" tIns="48852" rIns="97704" bIns="488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88950" y="6661150"/>
            <a:ext cx="2282825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704" tIns="48852" rIns="97704" bIns="48852" numCol="1" anchor="t" anchorCtr="0" compatLnSpc="1">
            <a:prstTxWarp prst="textNoShape">
              <a:avLst/>
            </a:prstTxWarp>
          </a:bodyPr>
          <a:lstStyle>
            <a:lvl1pPr defTabSz="976313" eaLnBrk="1" hangingPunct="1">
              <a:defRPr sz="15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3275" y="6661150"/>
            <a:ext cx="3097213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704" tIns="48852" rIns="97704" bIns="48852" numCol="1" anchor="t" anchorCtr="0" compatLnSpc="1">
            <a:prstTxWarp prst="textNoShape">
              <a:avLst/>
            </a:prstTxWarp>
          </a:bodyPr>
          <a:lstStyle>
            <a:lvl1pPr algn="ctr" defTabSz="976313" eaLnBrk="1" hangingPunct="1">
              <a:defRPr sz="15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1988" y="6661150"/>
            <a:ext cx="2282825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704" tIns="48852" rIns="97704" bIns="48852" numCol="1" anchor="t" anchorCtr="0" compatLnSpc="1">
            <a:prstTxWarp prst="textNoShape">
              <a:avLst/>
            </a:prstTxWarp>
          </a:bodyPr>
          <a:lstStyle>
            <a:lvl1pPr algn="r" defTabSz="976313" eaLnBrk="1" hangingPunct="1">
              <a:defRPr sz="1500"/>
            </a:lvl1pPr>
          </a:lstStyle>
          <a:p>
            <a:fld id="{A9B0BFAF-8328-4E5C-BAFC-0CCF90AEFB5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76313" rtl="0" fontAlgn="base">
        <a:spcBef>
          <a:spcPct val="0"/>
        </a:spcBef>
        <a:spcAft>
          <a:spcPct val="0"/>
        </a:spcAft>
        <a:defRPr sz="47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76313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panose="020B0604020202020204" pitchFamily="34" charset="0"/>
        </a:defRPr>
      </a:lvl2pPr>
      <a:lvl3pPr algn="ctr" defTabSz="976313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panose="020B0604020202020204" pitchFamily="34" charset="0"/>
        </a:defRPr>
      </a:lvl3pPr>
      <a:lvl4pPr algn="ctr" defTabSz="976313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panose="020B0604020202020204" pitchFamily="34" charset="0"/>
        </a:defRPr>
      </a:lvl4pPr>
      <a:lvl5pPr algn="ctr" defTabSz="976313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panose="020B0604020202020204" pitchFamily="34" charset="0"/>
        </a:defRPr>
      </a:lvl5pPr>
      <a:lvl6pPr marL="457200" algn="ctr" defTabSz="976313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panose="020B0604020202020204" pitchFamily="34" charset="0"/>
        </a:defRPr>
      </a:lvl6pPr>
      <a:lvl7pPr marL="914400" algn="ctr" defTabSz="976313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panose="020B0604020202020204" pitchFamily="34" charset="0"/>
        </a:defRPr>
      </a:lvl7pPr>
      <a:lvl8pPr marL="1371600" algn="ctr" defTabSz="976313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panose="020B0604020202020204" pitchFamily="34" charset="0"/>
        </a:defRPr>
      </a:lvl8pPr>
      <a:lvl9pPr marL="1828800" algn="ctr" defTabSz="976313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66713" indent="-366713" algn="l" defTabSz="976313" rtl="0" fontAlgn="base">
        <a:spcBef>
          <a:spcPct val="20000"/>
        </a:spcBef>
        <a:spcAft>
          <a:spcPct val="0"/>
        </a:spcAft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93750" indent="-304800" algn="l" defTabSz="976313" rtl="0" fontAlgn="base">
        <a:spcBef>
          <a:spcPct val="20000"/>
        </a:spcBef>
        <a:spcAft>
          <a:spcPct val="0"/>
        </a:spcAft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20788" indent="-244475" algn="l" defTabSz="976313" rtl="0" fontAlgn="base">
        <a:spcBef>
          <a:spcPct val="20000"/>
        </a:spcBef>
        <a:spcAft>
          <a:spcPct val="0"/>
        </a:spcAft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09738" indent="-244475" algn="l" defTabSz="976313" rtl="0" fontAlgn="base">
        <a:spcBef>
          <a:spcPct val="20000"/>
        </a:spcBef>
        <a:spcAft>
          <a:spcPct val="0"/>
        </a:spcAft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98688" indent="-244475" algn="l" defTabSz="976313" rtl="0" fontAlgn="base">
        <a:spcBef>
          <a:spcPct val="20000"/>
        </a:spcBef>
        <a:spcAft>
          <a:spcPct val="0"/>
        </a:spcAft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414338" y="2827338"/>
            <a:ext cx="3997325" cy="1897062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5059363" y="355600"/>
            <a:ext cx="1216025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defTabSz="9667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20000"/>
              </a:spcBef>
              <a:buChar char="–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20000"/>
              </a:spcBef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St. Peter (33-67)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Linus (67-76)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Anacletus (76-88)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Clement I (88-97)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Evaristus (97-105)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Alexander I (105-115)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Sixtus I (115-125)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Telesphorus (125-136)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Hyginus (136-140)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Pius I (140-155)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11.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Anicetus (155-166)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Soter (166-175)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Eleutherius (175-189)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Victor I (189-199)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Zephyrinus (199-217)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Callistus I (217-22)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Urban I (222-30)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Pontain (230-35)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Anterus (235-36)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Fabian (236-50)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21.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Cornelius (251-53)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Lucius I (253-54)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Stephen I (254-257)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Sixtus II (257-258)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Dionysius (260-268)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Felix I (269-274)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Eutychian (275-283)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Caius (283-296)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Marcellinus (296-304)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30.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Marcellus I (308-309)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31.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Eusebius (309 or 310)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32.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Miltiades (311-14)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33.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Sylvester I (314-35)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34.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Marcus (336)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35.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Julius I (337-52)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36.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Liberius (352-66)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37.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Damasus I (366-83)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38.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Siricius (384-99)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39.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Anastasius I (399-401)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40.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Innocent I (401-17)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41.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Zosimus (417-18)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42.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Boniface I (418-22)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43.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Celestine I (422-32)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44.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Sixtus III (432-40)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45.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Leo I (440-61)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46.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Hilarius (461-68)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47.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Simplicius (468-83)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48.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Felix III (II) (483-92)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49.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Gelasius I (492-96)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50.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Anastasius II (496-98)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51.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Symmachus (498-514)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52.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Hormisdas (514-23)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53.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John I (523-26)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54.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Felix IV (III) (526-30)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55.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Boniface II (530-32)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56.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John II (533-35)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57.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Agapetus I (535-36)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58.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Silverius (536-37)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59.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Vigilius (537-55)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60.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Pelagius I (556-61)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61.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John III (561-74)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62.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Benedict I (575-79)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63.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Pelagius II (579-90)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64.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Gregory I (590-604)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65.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Sabinian (604-606)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66.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Boniface III (607)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67.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Boniface IV (608-15)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68.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Deusdedit (615-18)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69.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Boniface V (619-25)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70.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“Honorius I” - fell into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heresy see Constantinople III</a:t>
            </a:r>
            <a:endParaRPr lang="en-US" altLang="en-US" sz="600">
              <a:latin typeface="Tahoma" panose="020B0604030504040204" pitchFamily="34" charset="0"/>
            </a:endParaRPr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6173788" y="355600"/>
            <a:ext cx="1228725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defTabSz="9667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20000"/>
              </a:spcBef>
              <a:buChar char="–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20000"/>
              </a:spcBef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71.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Severinus (640)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72.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John IV (640-42)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73.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Theodore I (642-49)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74.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Martin I (649-55)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75.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Eugene I (655-57)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76.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Vitalian (657-72)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77.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Adeodatus (II) (672-76)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78.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Donus (676-78)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79.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Agatho (678-81)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80.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Leo II (682-83)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81.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Benedict II (684-85)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82.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John V (685-86)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83.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Conon (686-87)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84.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Sergius I (687-701)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85.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John VI (701-05)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86.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John VII (705-07)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87.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Sisinnius (708)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88.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Constantine (708-15)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89.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Gregory II (715-31)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90.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Gregory III (731-41)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91.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Zachary (741-52)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92.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Stephen II (752)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93.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Stephen III (752-57)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94.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Paul I (757-67)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95.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Stephen IV (767-72)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96.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Adrian I (772-95)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97.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Leo III (795-816)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98.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Stephen V (816-17)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99.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Paschal I (817-24)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100.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Eugene II (824-27)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101.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Valentine (827)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102.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Gregory IV (827-44)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103.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Sergius II (844-47)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104.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Leo IV (847-55)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105.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Benedict III (855-58)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106.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Nicholas I (858-67)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107.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Adrian II (867-72)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108.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John VIII (872-82)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109.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Marinus I (882-84)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110.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Adrian III (884-85)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111.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Stephen VI (885-91)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112.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Formosus (891-96)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113.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Boniface VI (896)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114.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Stephen VII (896-97)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115.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Romanus (897)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116.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Theodore II (897)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117.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John IX (898-900)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118.</a:t>
            </a:r>
            <a:r>
              <a:rPr lang="es-E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Benedict IV (900-03)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119.</a:t>
            </a:r>
            <a:r>
              <a:rPr lang="es-E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Leo V (903)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120.</a:t>
            </a:r>
            <a:r>
              <a:rPr lang="es-E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Sergius III (904-11)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121.</a:t>
            </a:r>
            <a:r>
              <a:rPr lang="es-E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Anastasius III (911-13)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122.</a:t>
            </a:r>
            <a:r>
              <a:rPr lang="es-E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Lando (913-14)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123.</a:t>
            </a:r>
            <a:r>
              <a:rPr lang="es-E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John X (914-28)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124.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Leo VI (928)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125.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Stephen VIII (929-31)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126.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John XI (931-35)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127.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Leo VII (936-39)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128.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Stephen IX (939-42)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129.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Marinus II (942-46)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130.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Agapetus II (946-55)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131.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John XII (955-63)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132.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Leo VIII (963-64)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133.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Benedict V (964)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134.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John XIII (965-72)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135.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Benedict VI (973-74)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136.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Benedict VII (974-83)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137.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John XIV (983-84)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138.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John XV (985-96)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139.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Gregory V (996-99)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140.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Sylvester II (999-1003)</a:t>
            </a:r>
            <a:endParaRPr lang="en-US" altLang="en-US" sz="600">
              <a:latin typeface="Tahoma" panose="020B0604030504040204" pitchFamily="34" charset="0"/>
            </a:endParaRPr>
          </a:p>
        </p:txBody>
      </p:sp>
      <p:sp>
        <p:nvSpPr>
          <p:cNvPr id="5126" name="Rectangle 7"/>
          <p:cNvSpPr>
            <a:spLocks noChangeArrowheads="1"/>
          </p:cNvSpPr>
          <p:nvPr/>
        </p:nvSpPr>
        <p:spPr bwMode="auto">
          <a:xfrm>
            <a:off x="7278688" y="355600"/>
            <a:ext cx="140335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defTabSz="9667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20000"/>
              </a:spcBef>
              <a:buChar char="–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20000"/>
              </a:spcBef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141.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John XVII (1003)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142.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John XVIII (1003-09)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143.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Sergius IV (1009-12)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144.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Benedict VIII (1012-24)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145.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John XIX (1024-32)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146.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Benedict IX (1032-45)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       Appears three times,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       he was restored twice.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147.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Sylvester III (1045)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148.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Benedict IX (1045)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149.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Gregory VI (1045-46)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150.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Clement II (1046-47)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151. 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Benedict IX (1047-1048)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152.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Damasus II (1048)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153.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Leo IX (1049-54)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154.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Victor II (1055-57)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155.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Stephen X (1057-58)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156.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Nicholas II (1058-61)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157.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Alexander II (1061-73)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158.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Gregory VII (1073-85)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159.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Bl. Victor III (1086-87)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160.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Bl. Urban II (1088-99)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161.</a:t>
            </a:r>
            <a:r>
              <a:rPr lang="es-E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Paschal II (1099-1118)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162.</a:t>
            </a:r>
            <a:r>
              <a:rPr lang="es-E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Gelasius II (1118-19)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163.</a:t>
            </a:r>
            <a:r>
              <a:rPr lang="es-E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Callistus II (1119-24)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164.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Honorius II (1124-30)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165.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Innocent II (1130-43)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166.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Celestine II (1143-44)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167.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Lucius II (1144-45)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168.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Bl. Eugene III (1145-53)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169.</a:t>
            </a:r>
            <a:r>
              <a:rPr lang="es-E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Anastasius IV (1153-54)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170.</a:t>
            </a:r>
            <a:r>
              <a:rPr lang="es-E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Adrian IV (1154-59)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171.</a:t>
            </a:r>
            <a:r>
              <a:rPr lang="es-E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Alexander III (1159-81)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172.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Lucius III (1181-85)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173.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Urban III (1185-87)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174.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Gregory VIII (1187)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175.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Clement III (1187-91)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176.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Celestine III (1191-98)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177.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Innocent III (1198-1216)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178.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Honorius III (1216-27)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179.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Gregory IX (1227-41)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180.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Celestine IV (1241)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181.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Innocent IV (1243-54)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182.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Alexander IV (1254-61)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183.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Urban IV (1261-64)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184.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Clement IV (1265-68)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185.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Bl. Gregory X (1271-76)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186.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Bl. Innocent V (1276)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187.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Adrian V (1276)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188.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John XXI (1276-77)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189.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Nicholas III (1277-80)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190.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Martin IV (1281-85)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191.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Honorius IV (1285-87)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192.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Nicholas IV (1288-92)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193.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Celestine V (1294)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194.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Boniface VIII (1294-1303)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195.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Bl. Benedict XI (1303-04)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196.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Clement V (1305-14)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197.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John XXII (1316-34)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198.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Benedict XII (1334-42)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199.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Clement VI (1342-52)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200.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Innocent VI (1352-62)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201.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Blessed Urban V (1362-70)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202.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Gregory XI (1370-78)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203.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Urban VI (1378-89)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204.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Boniface IX (1389-1404)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205.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Innocent VII (1404-06)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206.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Gregory XII (1406-15)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207.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Martin V (1417-31)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208.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Eugene IV (1431-47)</a:t>
            </a:r>
            <a:endParaRPr lang="en-US" altLang="en-US" sz="600">
              <a:latin typeface="Tahoma" panose="020B0604030504040204" pitchFamily="34" charset="0"/>
            </a:endParaRPr>
          </a:p>
        </p:txBody>
      </p:sp>
      <p:sp>
        <p:nvSpPr>
          <p:cNvPr id="5127" name="Rectangle 9"/>
          <p:cNvSpPr>
            <a:spLocks noChangeArrowheads="1"/>
          </p:cNvSpPr>
          <p:nvPr/>
        </p:nvSpPr>
        <p:spPr bwMode="auto">
          <a:xfrm>
            <a:off x="8440738" y="355600"/>
            <a:ext cx="1423987" cy="583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defTabSz="9667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20000"/>
              </a:spcBef>
              <a:buChar char="–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20000"/>
              </a:spcBef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209.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Nicholas V (1447-55)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210.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Callistus III (1455-58)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211.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Pius II (1458-64)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212.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Paul II (1464-71)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213.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Sixtus IV (1471-84)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214.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Innocent VIII (1484-92)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215.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Alexander VI (1492-1503)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216.</a:t>
            </a:r>
            <a:r>
              <a:rPr lang="es-E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Pius III (1503)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217.</a:t>
            </a:r>
            <a:r>
              <a:rPr lang="es-E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Julius II (1503-13)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218.</a:t>
            </a:r>
            <a:r>
              <a:rPr lang="es-E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Leo X (1513-21)</a:t>
            </a:r>
            <a:endParaRPr lang="es-E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219.</a:t>
            </a:r>
            <a:r>
              <a:rPr lang="fr-FR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Adrian VI (1522-23)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220.</a:t>
            </a:r>
            <a:r>
              <a:rPr lang="fr-FR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Clement VII (1523-34)</a:t>
            </a:r>
            <a:endParaRPr lang="fr-FR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221.</a:t>
            </a:r>
            <a:r>
              <a:rPr lang="fr-FR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Paul III (1534-49)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222.</a:t>
            </a:r>
            <a:r>
              <a:rPr lang="fr-FR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Julius III (1550-55)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223.</a:t>
            </a:r>
            <a:r>
              <a:rPr lang="fr-FR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Marcellus II (1555)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224.</a:t>
            </a:r>
            <a:r>
              <a:rPr lang="fr-FR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Paul IV (1555-59)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225.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Pius IV (1559-65)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226.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St. Pius V (1566-72)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227.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Gregory XIII (1572-85)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228.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Sixtus V (1585-90)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229.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Urban VII (1590)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230.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Gregory XIV (1590-91)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231.</a:t>
            </a:r>
            <a:r>
              <a:rPr lang="fr-FR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Innocent IX (1591)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232.</a:t>
            </a:r>
            <a:r>
              <a:rPr lang="fr-FR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Clement VIII (1592-1605)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233.</a:t>
            </a:r>
            <a:r>
              <a:rPr lang="fr-FR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Leo XI (1605)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234.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Paul V (1605-21)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235.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Gregory XV (1621-23)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236.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Urban VIII (1623-44)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237.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Innocent X (1644-55)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238.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Alexander VII (1655-67)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239.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Clement IX (1667-69)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240.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Clement X (1670-76)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241.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Bl. Innocent XI (1676-89)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242.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Alexander VIII (1689-91)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243.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Innocent XII (1691-1700)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244.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Clement XI (1700-21)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245.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Innocent XIII (1721-24)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246.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Benedict XIII (1724-30)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247.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Clement XII (1730-40)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248.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Benedict XIV (1740-58)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249.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Clement XIII (1758-69)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250.</a:t>
            </a:r>
            <a:r>
              <a:rPr lang="fr-FR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Clement XIV (1769-74)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251.</a:t>
            </a:r>
            <a:r>
              <a:rPr lang="fr-FR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Pius VI (1775-99)</a:t>
            </a:r>
            <a:endParaRPr lang="fr-FR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252.</a:t>
            </a:r>
            <a:r>
              <a:rPr lang="fr-FR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Pius VII (1800-23)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253.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Leo XII (1823-29)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254.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Pius VIII (1829-30)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255.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Gregory XVI (1831-46)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256.</a:t>
            </a:r>
            <a:r>
              <a:rPr lang="es-E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Pius IX (1846-78)</a:t>
            </a:r>
            <a:endParaRPr lang="es-E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257.</a:t>
            </a:r>
            <a:r>
              <a:rPr lang="es-E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Leo XIII (1878-1903)</a:t>
            </a:r>
            <a:endParaRPr lang="es-E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258.</a:t>
            </a:r>
            <a:r>
              <a:rPr lang="es-E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Pius X (1903-14)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n-US" sz="80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  </a:t>
            </a: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Papacy falls vacant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   because of heresy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- - - 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“Benedict XV” (1914-22)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- - - 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 “Pius XI” (1922-39)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- - -  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“Pius XII” (1939-58)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- - -  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“John XXIII” (1958-63)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- - -  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“Paul VI” (1963-78)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- - -  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“John Paul I” (1978)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- - -  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“John Paul II” (1978-2005)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- - -  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“Benedict XVI” (2005-2013)</a:t>
            </a:r>
            <a:endParaRPr lang="en-US" altLang="en-US" sz="600" b="1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" b="1">
                <a:solidFill>
                  <a:srgbClr val="000000"/>
                </a:solidFill>
                <a:latin typeface="Tahoma" panose="020B0604030504040204" pitchFamily="34" charset="0"/>
              </a:rPr>
              <a:t>- - -  </a:t>
            </a:r>
            <a:r>
              <a:rPr lang="en-US" altLang="en-US" sz="600">
                <a:solidFill>
                  <a:srgbClr val="000000"/>
                </a:solidFill>
                <a:latin typeface="Tahoma" panose="020B0604030504040204" pitchFamily="34" charset="0"/>
              </a:rPr>
              <a:t>“Francis” (2013 - )</a:t>
            </a:r>
          </a:p>
        </p:txBody>
      </p:sp>
      <p:sp>
        <p:nvSpPr>
          <p:cNvPr id="5128" name="Text Box 11"/>
          <p:cNvSpPr txBox="1">
            <a:spLocks noChangeArrowheads="1"/>
          </p:cNvSpPr>
          <p:nvPr/>
        </p:nvSpPr>
        <p:spPr bwMode="auto">
          <a:xfrm>
            <a:off x="5192713" y="47625"/>
            <a:ext cx="431641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9667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20000"/>
              </a:spcBef>
              <a:buChar char="–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20000"/>
              </a:spcBef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900" b="1">
                <a:latin typeface="Tahoma" panose="020B0604030504040204" pitchFamily="34" charset="0"/>
              </a:rPr>
              <a:t>The continuity ... of the Catholic Church. List of Popes ... the Papacy fell</a:t>
            </a:r>
            <a:r>
              <a:rPr lang="en-US" altLang="en-US" sz="900">
                <a:latin typeface="Tahoma" panose="020B0604030504040204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900" b="1">
                <a:latin typeface="Tahoma" panose="020B0604030504040204" pitchFamily="34" charset="0"/>
              </a:rPr>
              <a:t>vacant by heresy in 1914.   Proofs on Sections 12, 20, 20.1, 20.2</a:t>
            </a:r>
            <a:r>
              <a:rPr lang="en-US" altLang="en-US" sz="90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5129" name="Text Box 12"/>
          <p:cNvSpPr txBox="1">
            <a:spLocks noChangeArrowheads="1"/>
          </p:cNvSpPr>
          <p:nvPr/>
        </p:nvSpPr>
        <p:spPr bwMode="auto">
          <a:xfrm>
            <a:off x="8469313" y="6238875"/>
            <a:ext cx="1209675" cy="81915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defTabSz="9667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20000"/>
              </a:spcBef>
              <a:buChar char="–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20000"/>
              </a:spcBef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00">
                <a:latin typeface="Tahoma" panose="020B0604030504040204" pitchFamily="34" charset="0"/>
              </a:rPr>
              <a:t>The vatican-2 heretic cult (founded in 1965) does not have the Office of the Papacy ... only God’s Catholic Church (founded in 33 A.D.) has the Christ established Papacy</a:t>
            </a:r>
          </a:p>
        </p:txBody>
      </p:sp>
      <p:sp>
        <p:nvSpPr>
          <p:cNvPr id="5130" name="Text Box 13"/>
          <p:cNvSpPr txBox="1">
            <a:spLocks noChangeArrowheads="1"/>
          </p:cNvSpPr>
          <p:nvPr/>
        </p:nvSpPr>
        <p:spPr bwMode="auto">
          <a:xfrm>
            <a:off x="6450013" y="6915150"/>
            <a:ext cx="1414462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20000"/>
              </a:spcBef>
              <a:buChar char="–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20000"/>
              </a:spcBef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900" b="1">
                <a:latin typeface="Tahoma" panose="020B0604030504040204" pitchFamily="34" charset="0"/>
              </a:rPr>
              <a:t>-  27  of  28  -</a:t>
            </a:r>
            <a:endParaRPr lang="en-US" altLang="en-US" sz="900">
              <a:latin typeface="Tahoma" panose="020B0604030504040204" pitchFamily="34" charset="0"/>
            </a:endParaRPr>
          </a:p>
        </p:txBody>
      </p:sp>
      <p:sp>
        <p:nvSpPr>
          <p:cNvPr id="5131" name="Text Box 14"/>
          <p:cNvSpPr txBox="1">
            <a:spLocks noChangeArrowheads="1"/>
          </p:cNvSpPr>
          <p:nvPr/>
        </p:nvSpPr>
        <p:spPr bwMode="auto">
          <a:xfrm>
            <a:off x="365125" y="85725"/>
            <a:ext cx="38957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9667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20000"/>
              </a:spcBef>
              <a:buChar char="–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20000"/>
              </a:spcBef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Tahoma" panose="020B0604030504040204" pitchFamily="34" charset="0"/>
              </a:rPr>
              <a:t>To understand the supernatural Order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Tahoma" panose="020B0604030504040204" pitchFamily="34" charset="0"/>
              </a:rPr>
              <a:t>(that which pertains to Heaven and Hell, good and evil) ...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Tahoma" panose="020B0604030504040204" pitchFamily="34" charset="0"/>
              </a:rPr>
              <a:t>one </a:t>
            </a:r>
            <a:r>
              <a:rPr lang="en-US" altLang="en-US" sz="1000" b="1" u="sng">
                <a:latin typeface="Tahoma" panose="020B0604030504040204" pitchFamily="34" charset="0"/>
              </a:rPr>
              <a:t>must</a:t>
            </a:r>
            <a:r>
              <a:rPr lang="en-US" altLang="en-US" sz="1000" b="1">
                <a:latin typeface="Tahoma" panose="020B0604030504040204" pitchFamily="34" charset="0"/>
              </a:rPr>
              <a:t> understand Original Sin ...</a:t>
            </a:r>
          </a:p>
        </p:txBody>
      </p:sp>
      <p:sp>
        <p:nvSpPr>
          <p:cNvPr id="5132" name="Text Box 15"/>
          <p:cNvSpPr txBox="1">
            <a:spLocks noChangeArrowheads="1"/>
          </p:cNvSpPr>
          <p:nvPr/>
        </p:nvSpPr>
        <p:spPr bwMode="auto">
          <a:xfrm>
            <a:off x="103188" y="649288"/>
            <a:ext cx="4522787" cy="16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9667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20000"/>
              </a:spcBef>
              <a:buChar char="–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20000"/>
              </a:spcBef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b="1">
                <a:latin typeface="Tahoma" panose="020B0604030504040204" pitchFamily="34" charset="0"/>
              </a:rPr>
              <a:t>1.</a:t>
            </a:r>
            <a:r>
              <a:rPr lang="en-US" altLang="en-US" sz="900">
                <a:latin typeface="Tahoma" panose="020B0604030504040204" pitchFamily="34" charset="0"/>
              </a:rPr>
              <a:t> Original Sin did </a:t>
            </a:r>
            <a:r>
              <a:rPr lang="en-US" altLang="en-US" sz="900" u="sng">
                <a:latin typeface="Tahoma" panose="020B0604030504040204" pitchFamily="34" charset="0"/>
              </a:rPr>
              <a:t>close</a:t>
            </a:r>
            <a:r>
              <a:rPr lang="en-US" altLang="en-US" sz="900">
                <a:latin typeface="Tahoma" panose="020B0604030504040204" pitchFamily="34" charset="0"/>
              </a:rPr>
              <a:t> Heaven (temporarily) for all men (see citations below) ...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>
                <a:latin typeface="Tahoma" panose="020B0604030504040204" pitchFamily="34" charset="0"/>
              </a:rPr>
              <a:t>leaving Hell as the only possible destination for men’s souls.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700" b="1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b="1">
                <a:latin typeface="Tahoma" panose="020B0604030504040204" pitchFamily="34" charset="0"/>
              </a:rPr>
              <a:t>2.</a:t>
            </a:r>
            <a:r>
              <a:rPr lang="en-US" altLang="en-US" sz="900">
                <a:latin typeface="Tahoma" panose="020B0604030504040204" pitchFamily="34" charset="0"/>
              </a:rPr>
              <a:t> Original Sin ... is generationally transmitted ... human souls are in the same shape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>
                <a:latin typeface="Tahoma" panose="020B0604030504040204" pitchFamily="34" charset="0"/>
              </a:rPr>
              <a:t>as the material body (Council of Vienne - Decree 1, Council of Florence - Session 8).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>
                <a:latin typeface="Tahoma" panose="020B0604030504040204" pitchFamily="34" charset="0"/>
              </a:rPr>
              <a:t>It is the soul that animates the material body.</a:t>
            </a:r>
            <a:endParaRPr lang="en-US" altLang="en-US" sz="900" b="1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700" b="1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b="1">
                <a:latin typeface="Tahoma" panose="020B0604030504040204" pitchFamily="34" charset="0"/>
              </a:rPr>
              <a:t>3.</a:t>
            </a:r>
            <a:r>
              <a:rPr lang="en-US" altLang="en-US" sz="900">
                <a:latin typeface="Tahoma" panose="020B0604030504040204" pitchFamily="34" charset="0"/>
              </a:rPr>
              <a:t> Original Sin is the reason for death, disease, and the loss of integrity among men.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700" b="1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b="1">
                <a:latin typeface="Tahoma" panose="020B0604030504040204" pitchFamily="34" charset="0"/>
              </a:rPr>
              <a:t>4.</a:t>
            </a:r>
            <a:r>
              <a:rPr lang="en-US" altLang="en-US" sz="900">
                <a:latin typeface="Tahoma" panose="020B0604030504040204" pitchFamily="34" charset="0"/>
              </a:rPr>
              <a:t> God re-opened Heaven in </a:t>
            </a:r>
            <a:r>
              <a:rPr lang="en-US" altLang="en-US" sz="900" u="sng">
                <a:latin typeface="Tahoma" panose="020B0604030504040204" pitchFamily="34" charset="0"/>
              </a:rPr>
              <a:t>one</a:t>
            </a:r>
            <a:r>
              <a:rPr lang="en-US" altLang="en-US" sz="900">
                <a:latin typeface="Tahoma" panose="020B0604030504040204" pitchFamily="34" charset="0"/>
              </a:rPr>
              <a:t> prescribed way ... believing the Catholic Dogma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>
                <a:latin typeface="Tahoma" panose="020B0604030504040204" pitchFamily="34" charset="0"/>
              </a:rPr>
              <a:t>and being baptized in water to remit Original Sin. He did not re-open Heaven by the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>
                <a:latin typeface="Tahoma" panose="020B0604030504040204" pitchFamily="34" charset="0"/>
              </a:rPr>
              <a:t>man-made heresies or by the man-made groups of un-baptized persons.</a:t>
            </a:r>
          </a:p>
        </p:txBody>
      </p:sp>
      <p:sp>
        <p:nvSpPr>
          <p:cNvPr id="5133" name="Text Box 16"/>
          <p:cNvSpPr txBox="1">
            <a:spLocks noChangeArrowheads="1"/>
          </p:cNvSpPr>
          <p:nvPr/>
        </p:nvSpPr>
        <p:spPr bwMode="auto">
          <a:xfrm>
            <a:off x="520700" y="2968625"/>
            <a:ext cx="3846513" cy="168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9667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20000"/>
              </a:spcBef>
              <a:buChar char="–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20000"/>
              </a:spcBef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b="1">
                <a:latin typeface="Tahoma" panose="020B0604030504040204" pitchFamily="34" charset="0"/>
              </a:rPr>
              <a:t>Catholic Faith (pre-fulfillment) writing of Ecclesiastes 9:3 &gt; </a:t>
            </a:r>
            <a:br>
              <a:rPr lang="en-US" altLang="en-US" sz="800">
                <a:latin typeface="Tahoma" panose="020B0604030504040204" pitchFamily="34" charset="0"/>
              </a:rPr>
            </a:br>
            <a:r>
              <a:rPr lang="en-US" altLang="en-US" sz="800">
                <a:latin typeface="Tahoma" panose="020B0604030504040204" pitchFamily="34" charset="0"/>
              </a:rPr>
              <a:t>“This is a very great evil among all things that are done under the sun, that the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Tahoma" panose="020B0604030504040204" pitchFamily="34" charset="0"/>
              </a:rPr>
              <a:t>same things happen to all men</a:t>
            </a:r>
            <a:r>
              <a:rPr lang="en-US" altLang="en-US" sz="800">
                <a:latin typeface="Tahoma" panose="020B0604030504040204" pitchFamily="34" charset="0"/>
              </a:rPr>
              <a:t> ... they </a:t>
            </a:r>
            <a:r>
              <a:rPr lang="en-US" altLang="en-US" sz="800" u="sng">
                <a:latin typeface="Tahoma" panose="020B0604030504040204" pitchFamily="34" charset="0"/>
              </a:rPr>
              <a:t>shall be</a:t>
            </a:r>
            <a:r>
              <a:rPr lang="en-US" altLang="en-US" sz="800">
                <a:latin typeface="Tahoma" panose="020B0604030504040204" pitchFamily="34" charset="0"/>
              </a:rPr>
              <a:t> brought down to Hell.”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b="1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b="1">
                <a:latin typeface="Tahoma" panose="020B0604030504040204" pitchFamily="34" charset="0"/>
              </a:rPr>
              <a:t>Catholic Faith (pre-fulfillment) writing of Psalm 88:49 &gt; </a:t>
            </a:r>
            <a:br>
              <a:rPr lang="en-US" altLang="en-US" sz="800">
                <a:latin typeface="Tahoma" panose="020B0604030504040204" pitchFamily="34" charset="0"/>
              </a:rPr>
            </a:br>
            <a:r>
              <a:rPr lang="en-US" altLang="en-US" sz="800">
                <a:latin typeface="Tahoma" panose="020B0604030504040204" pitchFamily="34" charset="0"/>
              </a:rPr>
              <a:t>“</a:t>
            </a:r>
            <a:r>
              <a:rPr lang="en-US" altLang="en-US" sz="800" u="sng">
                <a:latin typeface="Tahoma" panose="020B0604030504040204" pitchFamily="34" charset="0"/>
              </a:rPr>
              <a:t>Who</a:t>
            </a:r>
            <a:r>
              <a:rPr lang="en-US" altLang="en-US" sz="800">
                <a:latin typeface="Tahoma" panose="020B0604030504040204" pitchFamily="34" charset="0"/>
              </a:rPr>
              <a:t> is the man that shall live, and not see death: that shall deliver his soul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Tahoma" panose="020B0604030504040204" pitchFamily="34" charset="0"/>
              </a:rPr>
              <a:t>from the </a:t>
            </a:r>
            <a:r>
              <a:rPr lang="en-US" altLang="en-US" sz="800" u="sng">
                <a:latin typeface="Tahoma" panose="020B0604030504040204" pitchFamily="34" charset="0"/>
              </a:rPr>
              <a:t>hand of Hell</a:t>
            </a:r>
            <a:r>
              <a:rPr lang="en-US" altLang="en-US" sz="800">
                <a:latin typeface="Tahoma" panose="020B0604030504040204" pitchFamily="34" charset="0"/>
              </a:rPr>
              <a:t> ?”</a:t>
            </a:r>
            <a:endParaRPr lang="en-US" altLang="en-US" sz="800" b="1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b="1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b="1">
                <a:latin typeface="Tahoma" panose="020B0604030504040204" pitchFamily="34" charset="0"/>
              </a:rPr>
              <a:t>Catholic Faith (pre-fulfillment) writing of Isaias 5:14 &gt;</a:t>
            </a:r>
            <a:br>
              <a:rPr lang="en-US" altLang="en-US" sz="800">
                <a:latin typeface="Tahoma" panose="020B0604030504040204" pitchFamily="34" charset="0"/>
              </a:rPr>
            </a:br>
            <a:r>
              <a:rPr lang="en-US" altLang="en-US" sz="800">
                <a:latin typeface="Tahoma" panose="020B0604030504040204" pitchFamily="34" charset="0"/>
              </a:rPr>
              <a:t>“Hell enlarged her soul ... and their strong ones, and their people, and their high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Tahoma" panose="020B0604030504040204" pitchFamily="34" charset="0"/>
              </a:rPr>
              <a:t>and glorious ones </a:t>
            </a:r>
            <a:r>
              <a:rPr lang="en-US" altLang="en-US" sz="800" u="sng">
                <a:latin typeface="Tahoma" panose="020B0604030504040204" pitchFamily="34" charset="0"/>
              </a:rPr>
              <a:t>shall go down</a:t>
            </a:r>
            <a:r>
              <a:rPr lang="en-US" altLang="en-US" sz="800">
                <a:latin typeface="Tahoma" panose="020B0604030504040204" pitchFamily="34" charset="0"/>
              </a:rPr>
              <a:t> into it.”</a:t>
            </a:r>
            <a:r>
              <a:rPr lang="en-US" altLang="en-US" sz="800">
                <a:solidFill>
                  <a:srgbClr val="3333FF"/>
                </a:solidFill>
                <a:latin typeface="Tahoma" panose="020B060403050404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>
              <a:solidFill>
                <a:srgbClr val="3333FF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b="1">
                <a:latin typeface="Tahoma" panose="020B0604030504040204" pitchFamily="34" charset="0"/>
              </a:rPr>
              <a:t>More &gt; www.Immaculata-one.com &gt; Sections: Introduction and 7.2</a:t>
            </a:r>
          </a:p>
        </p:txBody>
      </p:sp>
      <p:sp>
        <p:nvSpPr>
          <p:cNvPr id="5134" name="Text Box 17"/>
          <p:cNvSpPr txBox="1">
            <a:spLocks noChangeArrowheads="1"/>
          </p:cNvSpPr>
          <p:nvPr/>
        </p:nvSpPr>
        <p:spPr bwMode="auto">
          <a:xfrm>
            <a:off x="1655763" y="2289175"/>
            <a:ext cx="1704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667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20000"/>
              </a:spcBef>
              <a:buChar char="–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20000"/>
              </a:spcBef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~          ~          ~</a:t>
            </a:r>
          </a:p>
        </p:txBody>
      </p:sp>
      <p:sp>
        <p:nvSpPr>
          <p:cNvPr id="5136" name="Text Box 19"/>
          <p:cNvSpPr txBox="1">
            <a:spLocks noChangeArrowheads="1"/>
          </p:cNvSpPr>
          <p:nvPr/>
        </p:nvSpPr>
        <p:spPr bwMode="auto">
          <a:xfrm>
            <a:off x="153988" y="4787900"/>
            <a:ext cx="46259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9667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20000"/>
              </a:spcBef>
              <a:buChar char="–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20000"/>
              </a:spcBef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b="1">
                <a:latin typeface="Tahoma" panose="020B0604030504040204" pitchFamily="34" charset="0"/>
              </a:rPr>
              <a:t>Note: During Old Testament times ... </a:t>
            </a:r>
            <a:r>
              <a:rPr lang="en-US" altLang="en-US" sz="800">
                <a:latin typeface="Tahoma" panose="020B0604030504040204" pitchFamily="34" charset="0"/>
              </a:rPr>
              <a:t>People descended into two different Sections of Hell ...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Tahoma" panose="020B0604030504040204" pitchFamily="34" charset="0"/>
              </a:rPr>
              <a:t>(1) Limbo (Abraham’s bosom) and (2) the Hell of the damned. The souls of the Old Testament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Tahoma" panose="020B0604030504040204" pitchFamily="34" charset="0"/>
              </a:rPr>
              <a:t>justified people went to Heaven after the Catholic Church was founded in 33 A.D.  The manner by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Tahoma" panose="020B0604030504040204" pitchFamily="34" charset="0"/>
              </a:rPr>
              <a:t>which persons were justified in the Old Testament is on Section 138 of the site.</a:t>
            </a:r>
          </a:p>
        </p:txBody>
      </p:sp>
      <p:sp>
        <p:nvSpPr>
          <p:cNvPr id="5137" name="Text Box 20"/>
          <p:cNvSpPr txBox="1">
            <a:spLocks noChangeArrowheads="1"/>
          </p:cNvSpPr>
          <p:nvPr/>
        </p:nvSpPr>
        <p:spPr bwMode="auto">
          <a:xfrm>
            <a:off x="1655763" y="5381625"/>
            <a:ext cx="15668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667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20000"/>
              </a:spcBef>
              <a:buChar char="–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20000"/>
              </a:spcBef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~          ~          ~</a:t>
            </a:r>
          </a:p>
        </p:txBody>
      </p:sp>
      <p:sp>
        <p:nvSpPr>
          <p:cNvPr id="5138" name="Text Box 22"/>
          <p:cNvSpPr txBox="1">
            <a:spLocks noChangeArrowheads="1"/>
          </p:cNvSpPr>
          <p:nvPr/>
        </p:nvSpPr>
        <p:spPr bwMode="auto">
          <a:xfrm>
            <a:off x="654050" y="5767388"/>
            <a:ext cx="3532188" cy="669925"/>
          </a:xfrm>
          <a:prstGeom prst="rect">
            <a:avLst/>
          </a:prstGeom>
          <a:noFill/>
          <a:ln w="3175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667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20000"/>
              </a:spcBef>
              <a:buChar char="–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20000"/>
              </a:spcBef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900" b="1">
                <a:latin typeface="Tahoma" panose="020B0604030504040204" pitchFamily="34" charset="0"/>
              </a:rPr>
              <a:t>To  enter  the  Catholic  Church ...</a:t>
            </a:r>
            <a:r>
              <a:rPr lang="en-US" altLang="en-US" sz="900">
                <a:latin typeface="Tahoma" panose="020B0604030504040204" pitchFamily="34" charset="0"/>
              </a:rPr>
              <a:t> which has </a:t>
            </a:r>
            <a:r>
              <a:rPr lang="en-US" altLang="en-US" sz="900" u="sng">
                <a:latin typeface="Tahoma" panose="020B0604030504040204" pitchFamily="34" charset="0"/>
              </a:rPr>
              <a:t>no</a:t>
            </a:r>
            <a:r>
              <a:rPr lang="en-US" altLang="en-US" sz="900">
                <a:latin typeface="Tahoma" panose="020B0604030504040204" pitchFamily="34" charset="0"/>
              </a:rPr>
              <a:t> physical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900">
                <a:latin typeface="Tahoma" panose="020B0604030504040204" pitchFamily="34" charset="0"/>
              </a:rPr>
              <a:t>properties in these times ... so that you will have some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900">
                <a:latin typeface="Tahoma" panose="020B0604030504040204" pitchFamily="34" charset="0"/>
              </a:rPr>
              <a:t>possibility of getting to Heaven ... please proceed to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900">
                <a:latin typeface="Tahoma" panose="020B0604030504040204" pitchFamily="34" charset="0"/>
              </a:rPr>
              <a:t>Sections 2.1 and 19.1 of  &gt;  www.Gods-Catholic-Dogma.com</a:t>
            </a:r>
          </a:p>
        </p:txBody>
      </p:sp>
      <p:sp>
        <p:nvSpPr>
          <p:cNvPr id="5139" name="Text Box 23"/>
          <p:cNvSpPr txBox="1">
            <a:spLocks noChangeArrowheads="1"/>
          </p:cNvSpPr>
          <p:nvPr/>
        </p:nvSpPr>
        <p:spPr bwMode="auto">
          <a:xfrm>
            <a:off x="808037" y="6578600"/>
            <a:ext cx="3245644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667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20000"/>
              </a:spcBef>
              <a:buChar char="–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20000"/>
              </a:spcBef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900" b="1" dirty="0">
                <a:latin typeface="Tahoma" panose="020B0604030504040204" pitchFamily="34" charset="0"/>
              </a:rPr>
              <a:t>E-mail &gt;  Catholic_Dogma_Providers@mail.com</a:t>
            </a:r>
            <a:r>
              <a:rPr lang="en-US" altLang="en-US" sz="900" dirty="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5140" name="Text Box 24"/>
          <p:cNvSpPr txBox="1">
            <a:spLocks noChangeArrowheads="1"/>
          </p:cNvSpPr>
          <p:nvPr/>
        </p:nvSpPr>
        <p:spPr bwMode="auto">
          <a:xfrm>
            <a:off x="1676400" y="6934200"/>
            <a:ext cx="1414463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813" indent="-303213" defTabSz="966788">
              <a:spcBef>
                <a:spcPct val="20000"/>
              </a:spcBef>
              <a:buChar char="–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088" indent="-241300" defTabSz="966788">
              <a:spcBef>
                <a:spcPct val="20000"/>
              </a:spcBef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2275" indent="-242888" defTabSz="966788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5" indent="-241300" defTabSz="966788">
              <a:spcBef>
                <a:spcPct val="20000"/>
              </a:spcBef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20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92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4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3675" indent="-241300" defTabSz="966788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900" b="1">
                <a:latin typeface="Tahoma" panose="020B0604030504040204" pitchFamily="34" charset="0"/>
              </a:rPr>
              <a:t>-  2  of  28  -</a:t>
            </a:r>
            <a:endParaRPr lang="en-US" altLang="en-US" sz="900">
              <a:latin typeface="Tahoma" panose="020B0604030504040204" pitchFamily="34" charset="0"/>
            </a:endParaRP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1339850" y="2692400"/>
            <a:ext cx="2147888" cy="220663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763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9763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9763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9763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9763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9763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9763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9763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9763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800" b="1" i="1">
                <a:latin typeface="Tahoma" panose="020B0604030504040204" pitchFamily="34" charset="0"/>
              </a:rPr>
              <a:t>Selected  ...  Original  Sin  Scriptures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7631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7631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2444</Words>
  <Application>Microsoft Office PowerPoint</Application>
  <PresentationFormat>Custom</PresentationFormat>
  <Paragraphs>315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Tahoma</vt:lpstr>
      <vt:lpstr>Default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Bizzaro</dc:creator>
  <cp:lastModifiedBy>Mike Bizzaro</cp:lastModifiedBy>
  <cp:revision>63</cp:revision>
  <cp:lastPrinted>1601-01-01T00:00:00Z</cp:lastPrinted>
  <dcterms:created xsi:type="dcterms:W3CDTF">1601-01-01T00:00:00Z</dcterms:created>
  <dcterms:modified xsi:type="dcterms:W3CDTF">2018-12-06T16:28:59Z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